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2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A454AB-7B0B-4A9E-A489-D0E0F140D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B76D405-DDD8-47DA-8478-62E014AA9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6508AE-92AD-46D7-ABAE-206D225E1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2CCCCE-35CF-4AB6-8D22-68E7491C9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A4DAFB-2A70-403F-9952-CAB7FB69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5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3842C1-A4FD-4282-836B-63F60A96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0D8B685-DCFB-43E1-92E3-9E99B90EF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7C2953B-E8E3-429C-B89B-CFDC8C12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E29CCD-C590-4669-808F-8F16372BE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884DD0-6327-46E2-98E8-3B7D296D2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869D477-ED46-4B6D-9809-AD4A10ED15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4A1FE0D-B39B-4B3F-917B-C8B807BA3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228EC7-2D19-431C-AA15-E97C8A93E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1DFC4A-A45D-4524-89FB-C1B056C87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0432722-5278-4CEC-A816-83178199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9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3F0264-FFDD-4CFA-B54D-5CDB0AFC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0AEDBC6-CE65-4984-8C36-CD6AC013F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F8139E-6759-45AA-A949-B075CBBC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8A4F00-4750-443B-B2F6-19511666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728FD8-A921-4ACC-BDF3-EAB202112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7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7DDFE4-4517-4566-BD3D-B6B47847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4FA37E8-558D-490F-8FCF-43344D451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FC90D9-CA16-440F-A854-34B95E5C6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22838D-E2AC-4CB9-A130-E19B1BB7A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9C333A-CC0F-4CF0-8D2D-17F931988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5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3D6267-40FD-4AEB-BD05-71DC1525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D56889A-C691-4196-9F74-4A780C57C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D0434FF-B944-4537-A9FE-B769410FF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E6E8B69-16DC-4CF9-B560-D0812B7D1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B029082-7875-40E4-AD33-594C00B79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DD9E8D0-CB78-421C-9679-8816B777B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1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E9FDB5-3742-4950-B607-05FFE1640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38F554B-6DFD-41EA-8AD3-A69A0A680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A87F199-DB47-4C1E-94D7-EF6B0CC06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17FC759-CBD6-4612-8B1C-A6B6E19DB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75594B6-725D-4922-A352-0CF021B94C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F32D54D-CC65-44F6-8EC9-014904123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0069F90-D1B9-40AC-AD45-FF155442A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00B13E1-BB8F-4230-8F59-8EA02B871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7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C01B69-2B18-4575-AC5C-D589222E6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11ADFDF-A490-4278-97CB-ACEBEC66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B60A638-F377-4B0B-A997-21F3C382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4036ECB-2443-41AA-88BB-32529D47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2389399-04F9-4896-9F3B-8487DC86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D9F903D-7B45-420B-9DF8-A0E55EC2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A60B1F6-8D18-4E7F-BA11-0642965AD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AC7F2A-D22D-4BF2-B623-627FAC117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1D053FB-6F41-4A08-AE7C-65672DC77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DB8864E-1B89-47C6-B4A2-133AA4C7F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80D5ED4-16B1-4748-B0EA-7F717ED4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0C65B39-408C-45C1-8B00-2B5CE7AE9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5766BE5-0F91-48B5-9998-7CA132D2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8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EF6E7C-F685-4E51-88CC-599269C56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5194A43-D81A-4F9E-A81D-75CED1BC29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175244-E59C-4C28-9667-3F0F774FF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4269147-71F4-496F-88B9-997032A5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1F37F4-67EC-4B43-8552-F96DE175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F446B7B-F4E9-4889-9F6A-1A104B31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7F0FE56-9A17-4993-82AF-750C16E88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C20DFA-2345-499F-B183-BA1F7F6D7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FD874-B85F-46CC-A522-3887CAD8E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0EA0-6141-49B3-9AAF-1ABD853C7A6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A5E008-90CD-4995-B0C5-6157E1D37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948578-E3E8-4A44-8A87-441286D32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8C74B-895B-4AD8-ADAC-964E6B3EF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0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BF5146-3F69-4D34-9A6D-454DF8E9C3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Milk Processing, </a:t>
            </a:r>
            <a:r>
              <a:rPr lang="en-US" b="1" dirty="0"/>
              <a:t>Quality Control</a:t>
            </a:r>
            <a:r>
              <a:rPr lang="en-US" b="1" dirty="0">
                <a:solidFill>
                  <a:srgbClr val="FF0000"/>
                </a:solidFill>
              </a:rPr>
              <a:t>, and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Detection of Preservatives </a:t>
            </a:r>
            <a:r>
              <a:rPr lang="en-US" b="1" dirty="0">
                <a:solidFill>
                  <a:srgbClr val="FF0000"/>
                </a:solidFill>
              </a:rPr>
              <a:t>in Milk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529D7-F626-4B8E-8011-C6262024AA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Prof. Dr. </a:t>
            </a:r>
            <a:r>
              <a:rPr lang="en-US" dirty="0" err="1"/>
              <a:t>bahaa</a:t>
            </a:r>
            <a:r>
              <a:rPr lang="en-US" dirty="0"/>
              <a:t> </a:t>
            </a:r>
            <a:r>
              <a:rPr lang="en-US" dirty="0" err="1"/>
              <a:t>abdulhussein</a:t>
            </a:r>
            <a:endParaRPr lang="en-US" dirty="0"/>
          </a:p>
          <a:p>
            <a:endParaRPr lang="en-US" dirty="0"/>
          </a:p>
          <a:p>
            <a:r>
              <a:rPr lang="en-US" dirty="0"/>
              <a:t>MILK HYGIENE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47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82FDB0-2E7C-4528-8E8C-233E1AAF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Introduction</a:t>
            </a:r>
            <a:r>
              <a:rPr lang="en-US" dirty="0"/>
              <a:t> </a:t>
            </a:r>
            <a:r>
              <a:rPr lang="en-US" b="1" dirty="0"/>
              <a:t>to Milk Processing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9AE53D-FFF4-488B-9041-C27B90161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b="1" dirty="0"/>
              <a:t>Overview</a:t>
            </a:r>
            <a:r>
              <a:rPr lang="en-US" dirty="0"/>
              <a:t>: Milk processing refers to the series of steps used to convert raw milk into products that are safe, nutritious, and long-lasting.</a:t>
            </a:r>
          </a:p>
          <a:p>
            <a:pPr algn="l"/>
            <a:r>
              <a:rPr lang="en-US" b="1" dirty="0"/>
              <a:t>Key Steps in Milk Processing:</a:t>
            </a:r>
          </a:p>
          <a:p>
            <a:pPr algn="l"/>
            <a:r>
              <a:rPr lang="en-US" b="1" dirty="0"/>
              <a:t>Reception:</a:t>
            </a:r>
            <a:r>
              <a:rPr lang="en-US" dirty="0"/>
              <a:t> Raw milk is collected from dairy farms.</a:t>
            </a:r>
          </a:p>
          <a:p>
            <a:pPr algn="l"/>
            <a:r>
              <a:rPr lang="en-US" b="1" dirty="0"/>
              <a:t>Filtration:</a:t>
            </a:r>
            <a:r>
              <a:rPr lang="en-US" dirty="0"/>
              <a:t> Milk is filtered to remove any impurities.</a:t>
            </a:r>
          </a:p>
          <a:p>
            <a:pPr algn="l"/>
            <a:r>
              <a:rPr lang="en-US" b="1" dirty="0"/>
              <a:t>Pasteurization:</a:t>
            </a:r>
            <a:r>
              <a:rPr lang="en-US" dirty="0"/>
              <a:t> Milk is heated to kill harmful bacteria without affecting its nutritional value.</a:t>
            </a:r>
          </a:p>
          <a:p>
            <a:pPr marL="0" indent="0" algn="l">
              <a:buNone/>
            </a:pPr>
            <a:r>
              <a:rPr lang="en-US" b="1" dirty="0"/>
              <a:t>Homogenization:</a:t>
            </a:r>
            <a:r>
              <a:rPr lang="en-US" dirty="0"/>
              <a:t> The milk is processed to break down fat molecules to create a uniform consistency.</a:t>
            </a:r>
          </a:p>
          <a:p>
            <a:pPr marL="0" indent="0" algn="l">
              <a:buNone/>
            </a:pPr>
            <a:r>
              <a:rPr lang="en-US" b="1" dirty="0"/>
              <a:t>Cooling and Storage: </a:t>
            </a:r>
            <a:r>
              <a:rPr lang="en-US" dirty="0"/>
              <a:t>The milk is cooled and stored in tanks before being distributed.</a:t>
            </a:r>
          </a:p>
        </p:txBody>
      </p:sp>
    </p:spTree>
    <p:extLst>
      <p:ext uri="{BB962C8B-B14F-4D97-AF65-F5344CB8AC3E}">
        <p14:creationId xmlns:p14="http://schemas.microsoft.com/office/powerpoint/2010/main" val="151633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170260-E983-4647-BF4B-0C581A8A3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Milk Quality Control Tests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EB7E9A4-86FE-4479-9171-4AFCDE6A7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b="1" dirty="0"/>
              <a:t>Importance of Quality Control: </a:t>
            </a:r>
            <a:r>
              <a:rPr lang="en-US" dirty="0"/>
              <a:t>Ensures that milk meets safety standards and is free from contaminants.</a:t>
            </a:r>
          </a:p>
          <a:p>
            <a:pPr algn="l"/>
            <a:r>
              <a:rPr lang="en-US" b="1" dirty="0"/>
              <a:t>Common Tests for Milk Quality:</a:t>
            </a:r>
          </a:p>
          <a:p>
            <a:pPr algn="l"/>
            <a:r>
              <a:rPr lang="en-US" b="1" dirty="0"/>
              <a:t>1. Sensory Evaluation: </a:t>
            </a:r>
            <a:r>
              <a:rPr lang="en-US" dirty="0"/>
              <a:t>Checks for color, taste, and odor to ensure freshness.</a:t>
            </a:r>
          </a:p>
          <a:p>
            <a:pPr algn="l"/>
            <a:r>
              <a:rPr lang="en-US" b="1" dirty="0"/>
              <a:t>2. Fat Content Test: </a:t>
            </a:r>
            <a:r>
              <a:rPr lang="en-US" dirty="0"/>
              <a:t>Determines the percentage of fat in milk, often using a Gerber method or Babcock test.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The Gerber Method </a:t>
            </a:r>
            <a:r>
              <a:rPr lang="en-US" b="1" dirty="0">
                <a:solidFill>
                  <a:schemeClr val="accent1"/>
                </a:solidFill>
              </a:rPr>
              <a:t>is a primary and historic chemical test to determine the fat content of milk and other substances</a:t>
            </a:r>
          </a:p>
          <a:p>
            <a:pPr algn="l"/>
            <a:r>
              <a:rPr lang="en-US" b="1" dirty="0"/>
              <a:t>3. Protein Content Test: </a:t>
            </a:r>
            <a:r>
              <a:rPr lang="en-US" dirty="0"/>
              <a:t>Measures the amount of protein in milk, often using the </a:t>
            </a:r>
            <a:r>
              <a:rPr lang="en-US" dirty="0" err="1"/>
              <a:t>Kjeldahl</a:t>
            </a:r>
            <a:r>
              <a:rPr lang="en-US" dirty="0"/>
              <a:t> method.</a:t>
            </a:r>
          </a:p>
          <a:p>
            <a:pPr algn="l"/>
            <a:r>
              <a:rPr lang="en-US" b="1" dirty="0" err="1">
                <a:solidFill>
                  <a:srgbClr val="FF0000"/>
                </a:solidFill>
              </a:rPr>
              <a:t>Kjeldahl</a:t>
            </a:r>
            <a:r>
              <a:rPr lang="en-US" b="1" dirty="0">
                <a:solidFill>
                  <a:srgbClr val="FF0000"/>
                </a:solidFill>
              </a:rPr>
              <a:t> method </a:t>
            </a:r>
            <a:r>
              <a:rPr lang="en-US" b="1" dirty="0">
                <a:solidFill>
                  <a:schemeClr val="accent1"/>
                </a:solidFill>
              </a:rPr>
              <a:t>is used for the quantitative determination of nitrogen contained in organic substances and the nitrogen contained in inorganic compounds like ammonium, ammonia.</a:t>
            </a:r>
          </a:p>
          <a:p>
            <a:pPr algn="l"/>
            <a:r>
              <a:rPr lang="en-US" b="1" dirty="0"/>
              <a:t>4. Antibiotic Residue Test: </a:t>
            </a:r>
            <a:r>
              <a:rPr lang="en-US" dirty="0"/>
              <a:t>Ensures that milk is free from harmful antibiotic residues that may affect human health.</a:t>
            </a:r>
          </a:p>
          <a:p>
            <a:pPr algn="l"/>
            <a:r>
              <a:rPr lang="en-US" b="1" dirty="0"/>
              <a:t>5. pH Level Test: </a:t>
            </a:r>
            <a:r>
              <a:rPr lang="en-US" dirty="0"/>
              <a:t>Determines the acidity of milk, which can affect its taste and shelf life.</a:t>
            </a:r>
          </a:p>
          <a:p>
            <a:pPr algn="l"/>
            <a:r>
              <a:rPr lang="en-US" b="1" dirty="0"/>
              <a:t>6. Microbiological Test: </a:t>
            </a:r>
            <a:r>
              <a:rPr lang="en-US" dirty="0"/>
              <a:t>Detects harmful bacteria or pathogens (e.g., Salmonella, E. coli).</a:t>
            </a:r>
          </a:p>
        </p:txBody>
      </p:sp>
    </p:spTree>
    <p:extLst>
      <p:ext uri="{BB962C8B-B14F-4D97-AF65-F5344CB8AC3E}">
        <p14:creationId xmlns:p14="http://schemas.microsoft.com/office/powerpoint/2010/main" val="199895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C89BA8-BCAA-4BEF-AB07-F52034ED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Detection of Preservatives in Milk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F7E9D8-FF9C-4482-8D11-433765863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Why Detect Preservatives? </a:t>
            </a:r>
            <a:r>
              <a:rPr lang="en-US" dirty="0"/>
              <a:t>Some preservatives may be harmful to human health if used improperly. Detection ensures milk safety and compliance with regulations.</a:t>
            </a:r>
          </a:p>
          <a:p>
            <a:pPr algn="l"/>
            <a:r>
              <a:rPr lang="en-US" b="1" dirty="0"/>
              <a:t>Common Preservatives Used in Milk:</a:t>
            </a:r>
          </a:p>
          <a:p>
            <a:pPr algn="l"/>
            <a:r>
              <a:rPr lang="en-US" b="1" dirty="0"/>
              <a:t>Sodium Benzoate: </a:t>
            </a:r>
            <a:r>
              <a:rPr lang="en-US" dirty="0"/>
              <a:t>Prevents spoilage.</a:t>
            </a:r>
          </a:p>
          <a:p>
            <a:pPr algn="l"/>
            <a:r>
              <a:rPr lang="en-US" b="1" dirty="0"/>
              <a:t>Sorbic Acid: </a:t>
            </a:r>
            <a:r>
              <a:rPr lang="en-US" dirty="0"/>
              <a:t>Extends shelf life.</a:t>
            </a:r>
          </a:p>
          <a:p>
            <a:pPr algn="l"/>
            <a:r>
              <a:rPr lang="en-US" b="1" dirty="0"/>
              <a:t>Formalin (Formaldehyde): </a:t>
            </a:r>
            <a:r>
              <a:rPr lang="en-US" dirty="0"/>
              <a:t>Occasionally used illegally to extend freshness.</a:t>
            </a:r>
          </a:p>
          <a:p>
            <a:pPr algn="l"/>
            <a:r>
              <a:rPr lang="en-US" b="1" dirty="0"/>
              <a:t>Methods of Detection:</a:t>
            </a:r>
          </a:p>
          <a:p>
            <a:pPr algn="l"/>
            <a:r>
              <a:rPr lang="en-US" b="1" dirty="0"/>
              <a:t>1. Chemical Tests:</a:t>
            </a:r>
          </a:p>
          <a:p>
            <a:pPr algn="l"/>
            <a:r>
              <a:rPr lang="en-US" b="1" dirty="0"/>
              <a:t>Titration Method: </a:t>
            </a:r>
            <a:r>
              <a:rPr lang="en-US" dirty="0"/>
              <a:t>Used to detect the presence of sodium benzoate or other preservatives.</a:t>
            </a:r>
          </a:p>
          <a:p>
            <a:pPr algn="l"/>
            <a:r>
              <a:rPr lang="en-US" b="1" dirty="0"/>
              <a:t>Chromatography (HPLC): </a:t>
            </a:r>
            <a:r>
              <a:rPr lang="en-US" dirty="0"/>
              <a:t>Used for precise identification and quantification of preservatives.</a:t>
            </a:r>
          </a:p>
          <a:p>
            <a:pPr algn="l"/>
            <a:r>
              <a:rPr lang="en-US" b="1" dirty="0"/>
              <a:t>2. Spectroscopy: </a:t>
            </a:r>
            <a:r>
              <a:rPr lang="en-US" dirty="0"/>
              <a:t>Helps identify preservatives based on their light absorption properties.</a:t>
            </a:r>
          </a:p>
          <a:p>
            <a:pPr algn="l"/>
            <a:r>
              <a:rPr lang="en-US" b="1" dirty="0"/>
              <a:t>3. Enzyme-Linked Immunosorbent Assay (ELISA): </a:t>
            </a:r>
            <a:r>
              <a:rPr lang="en-US" dirty="0"/>
              <a:t>Detects specific preservatives based on antigen-antibody reactions.</a:t>
            </a:r>
          </a:p>
        </p:txBody>
      </p:sp>
    </p:spTree>
    <p:extLst>
      <p:ext uri="{BB962C8B-B14F-4D97-AF65-F5344CB8AC3E}">
        <p14:creationId xmlns:p14="http://schemas.microsoft.com/office/powerpoint/2010/main" val="188491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B56E0D-281A-4B96-8ABD-AA00AEFA3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Challenges in Milk Processing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13FAA7C-43FE-44EA-A8E7-F3CA2E648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b="1" dirty="0"/>
              <a:t>Microbial Contamination:</a:t>
            </a:r>
          </a:p>
          <a:p>
            <a:pPr algn="l"/>
            <a:r>
              <a:rPr lang="en-US" dirty="0"/>
              <a:t> Keeping milk free from harmful microorganisms is a major challenge.</a:t>
            </a:r>
          </a:p>
          <a:p>
            <a:pPr algn="l"/>
            <a:r>
              <a:rPr lang="en-US" b="1" dirty="0"/>
              <a:t>Preservative Misuse: </a:t>
            </a:r>
          </a:p>
          <a:p>
            <a:pPr algn="l"/>
            <a:r>
              <a:rPr lang="en-US" dirty="0"/>
              <a:t>Illegal or excessive use of preservatives can harm consumers and damage brand reputation.</a:t>
            </a:r>
          </a:p>
          <a:p>
            <a:pPr algn="l"/>
            <a:r>
              <a:rPr lang="en-US" b="1" dirty="0"/>
              <a:t>Supply Chain Issues:</a:t>
            </a:r>
          </a:p>
          <a:p>
            <a:pPr algn="l"/>
            <a:r>
              <a:rPr lang="en-US" dirty="0"/>
              <a:t> Maintaining a continuous supply of quality milk and efficient distribution can be difficult.</a:t>
            </a:r>
          </a:p>
          <a:p>
            <a:pPr algn="l"/>
            <a:r>
              <a:rPr lang="en-US" b="1" dirty="0"/>
              <a:t>Regulatory Compliance: </a:t>
            </a:r>
          </a:p>
          <a:p>
            <a:pPr algn="l"/>
            <a:r>
              <a:rPr lang="en-US" dirty="0"/>
              <a:t>Ensuring compliance with local and international milk safety standards can be challenging.</a:t>
            </a:r>
          </a:p>
        </p:txBody>
      </p:sp>
    </p:spTree>
    <p:extLst>
      <p:ext uri="{BB962C8B-B14F-4D97-AF65-F5344CB8AC3E}">
        <p14:creationId xmlns:p14="http://schemas.microsoft.com/office/powerpoint/2010/main" val="20091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A289D-C6B9-4C7B-8350-150B83C05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Conclusion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D5AC92-BEB3-465D-834F-4F137B4E5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 </a:t>
            </a:r>
          </a:p>
          <a:p>
            <a:pPr algn="l"/>
            <a:r>
              <a:rPr lang="en-US" b="1" dirty="0"/>
              <a:t>Key Takeaways:</a:t>
            </a:r>
          </a:p>
          <a:p>
            <a:pPr algn="l"/>
            <a:r>
              <a:rPr lang="en-US" dirty="0"/>
              <a:t>Milk processing involves multiple steps to ensure safety and quality.</a:t>
            </a:r>
          </a:p>
          <a:p>
            <a:pPr algn="l"/>
            <a:r>
              <a:rPr lang="en-US" dirty="0"/>
              <a:t>Quality control tests are essential for maintaining the health of consumers.</a:t>
            </a:r>
          </a:p>
          <a:p>
            <a:pPr algn="l"/>
            <a:r>
              <a:rPr lang="en-US" dirty="0"/>
              <a:t>Detection of preservatives in milk is crucial for consumer safety and regulatory compliance.</a:t>
            </a:r>
          </a:p>
          <a:p>
            <a:pPr algn="l"/>
            <a:r>
              <a:rPr lang="en-US" b="1" dirty="0"/>
              <a:t>Future Trends: </a:t>
            </a:r>
            <a:r>
              <a:rPr lang="en-US" dirty="0"/>
              <a:t>Use of advanced technologies such as sensors, automation, and more accurate detection methods in the milk processing industry.</a:t>
            </a:r>
          </a:p>
        </p:txBody>
      </p:sp>
    </p:spTree>
    <p:extLst>
      <p:ext uri="{BB962C8B-B14F-4D97-AF65-F5344CB8AC3E}">
        <p14:creationId xmlns:p14="http://schemas.microsoft.com/office/powerpoint/2010/main" val="39810505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585</Words>
  <Application>Microsoft Office PowerPoint</Application>
  <PresentationFormat>شاشة عريضة</PresentationFormat>
  <Paragraphs>51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نسق Office</vt:lpstr>
      <vt:lpstr>Milk Processing, Quality Control, and Detection of Preservatives in Milk</vt:lpstr>
      <vt:lpstr>Introduction to Milk Processing</vt:lpstr>
      <vt:lpstr>Milk Quality Control Tests</vt:lpstr>
      <vt:lpstr>Detection of Preservatives in Milk</vt:lpstr>
      <vt:lpstr>Challenges in Milk Processing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Milk Processing, Quality Control, and Detection of Preservatives in Milk</dc:title>
  <dc:creator>lenovo</dc:creator>
  <cp:lastModifiedBy>lenovo</cp:lastModifiedBy>
  <cp:revision>7</cp:revision>
  <dcterms:created xsi:type="dcterms:W3CDTF">2025-03-19T20:15:53Z</dcterms:created>
  <dcterms:modified xsi:type="dcterms:W3CDTF">2025-03-20T07:01:15Z</dcterms:modified>
</cp:coreProperties>
</file>